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2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3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4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5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Override6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Override7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Override8.xml" ContentType="application/vnd.openxmlformats-officedocument.themeOverr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9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10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11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Override12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43" r:id="rId3"/>
  </p:sldMasterIdLst>
  <p:notesMasterIdLst>
    <p:notesMasterId r:id="rId24"/>
  </p:notesMasterIdLst>
  <p:sldIdLst>
    <p:sldId id="256" r:id="rId4"/>
    <p:sldId id="3232" r:id="rId5"/>
    <p:sldId id="16777202" r:id="rId6"/>
    <p:sldId id="16777204" r:id="rId7"/>
    <p:sldId id="16777205" r:id="rId8"/>
    <p:sldId id="16777206" r:id="rId9"/>
    <p:sldId id="16777207" r:id="rId10"/>
    <p:sldId id="16777208" r:id="rId11"/>
    <p:sldId id="16777209" r:id="rId12"/>
    <p:sldId id="16777210" r:id="rId13"/>
    <p:sldId id="16777211" r:id="rId14"/>
    <p:sldId id="16777212" r:id="rId15"/>
    <p:sldId id="16777213" r:id="rId16"/>
    <p:sldId id="16777214" r:id="rId17"/>
    <p:sldId id="16777215" r:id="rId18"/>
    <p:sldId id="16777216" r:id="rId19"/>
    <p:sldId id="16777219" r:id="rId20"/>
    <p:sldId id="16777217" r:id="rId21"/>
    <p:sldId id="16777218" r:id="rId22"/>
    <p:sldId id="16777222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2607" autoAdjust="0"/>
  </p:normalViewPr>
  <p:slideViewPr>
    <p:cSldViewPr snapToGrid="0" showGuides="1">
      <p:cViewPr varScale="1">
        <p:scale>
          <a:sx n="100" d="100"/>
          <a:sy n="100" d="100"/>
        </p:scale>
        <p:origin x="1056" y="168"/>
      </p:cViewPr>
      <p:guideLst>
        <p:guide orient="horz" pos="2160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2F72A5C-671E-1333-A529-023AB1C835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5A1A51-CB81-4619-2AA4-35F00250C8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30E07E80-609C-4E41-BD37-81FC1BF1E850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7C249A3-2474-D892-910C-DE982D9F02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6149" name="备注占位符 4">
            <a:extLst>
              <a:ext uri="{FF2B5EF4-FFF2-40B4-BE49-F238E27FC236}">
                <a16:creationId xmlns:a16="http://schemas.microsoft.com/office/drawing/2014/main" id="{9691BEBE-E1E6-C0FF-0E08-0E10335C2C5E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443E2E-EDC5-A350-4480-24310473C5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4854F6-8D6F-7030-83FA-EE20D432D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A359D674-01D9-6749-A503-E2F242FAD3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ngXian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ngXian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ngXian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ngXian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ngXian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EAC146-CB14-1CA1-2A3C-CA128501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CB97-E625-F74C-9805-018598F18E9F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A0C02F-B14A-1074-9776-8D7FCB98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C2BC6A-66F0-C412-EA9A-FE31DE56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80CC-EB10-A04D-BD63-9BDEBFF436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222C7-9041-2AED-0F90-0F96DC3D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DBDF-7CDC-7444-A8D5-FA2805C58039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E7011D-691C-1F4D-A340-452667DE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3E52A-C1C1-865E-1B84-65BF0F1F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A032-7474-B246-AFB9-1E6405F840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9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2370C6-B7C0-081E-2BFC-09174309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7508-1CEA-4143-A3DE-47CC33985AF1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E33C79-9EFA-F4F3-61C1-3C76658E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CF35FE-28A4-5DDA-058B-7B5274D4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B64B-3A25-024B-BFE1-495AD7CF32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74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C542-048D-8973-9385-84F6B640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096E-9C85-7F43-BBCA-A6506C708857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7E9D7-034B-056E-92FD-4E3AB559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50A62-0438-152B-8CB3-F561FE48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FEEB-2CEF-DD47-8825-91192B5047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1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A97E-0E10-1676-32AE-C5675AE4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4633-6778-7D42-9675-C8F65D33508F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A80A-8B42-41DF-3FFE-91D05AB6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5587B-54CA-32F2-D7DA-815FB8D1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86C5-5ACD-4241-BFE3-8F7EF8F0C8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68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D02DE-FB4C-09B7-4987-91F85F8A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81E2-2A81-BF4D-AED5-2AF498BA3585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BA0B-1F98-86BD-46DE-A06AF078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EDF4-502E-884C-9682-295190D6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8DBB-2FFD-3F49-A19B-18933773F1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51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177416-3432-A9D1-F1DF-E47CAF3D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ED7C-642A-2D49-BABF-1C5987E77BAC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7CC078-1F99-2A83-D4FE-4D7E2247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7995AF-B5D4-B5A2-A05D-4A3E81DB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E5C1-A907-0B49-9CD9-7648074BAF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94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77CB22-A3EC-AA7D-0908-0C6E2B89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8B06-2AB6-ED4D-BC1F-B133150BF016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12BDBD-E5D3-ED2E-40B7-EB5A7A4F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4FC238-994A-1A2C-DC3F-58C7FB59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4A2D-2C95-5B44-B4B5-BD4C1385D3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9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16AD29-E0D2-2255-2B36-BAF01D75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B0D9-3BBF-6947-BB71-EC5EE8B9A560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47DCA2-EFE3-6147-89EE-2C6AFF7D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EDE6B8-8A64-9232-D192-B3BB020E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8946-F690-E540-B9B5-7AE1277C40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27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628327-C367-CA7A-CB08-05616E8D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FA5A-3B5F-6B43-A2A6-6EB5500A8B43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C725BE-E1B4-4087-7519-CC82F852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166ADC-8A1B-D9A7-C8A5-8327CC1F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3004-60B6-E948-BB95-94AC30DA21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1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72E3DF-24A2-A4AE-1D3A-7A427ADB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E1EE-413E-D14B-9DB7-1BF20D3CDFAE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E14DC4-3BF0-D64A-A529-8F27C682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E9C55-C7F5-3030-BBC0-408ACCDB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0564-2448-8449-AAA8-E728B4BF8D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42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3AB0AC-FE77-A08D-F697-9A93A97F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1AF4-02C6-1944-A04B-8050391ECCD9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0431AC-227D-5578-0A12-853EE47E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57D60-BE2C-2CA6-FA53-243B929F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4625-4CA0-6949-952A-41DADF8515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890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78A48-0901-60BB-F7E5-512540D4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BF15-0D2E-B641-BEE8-5833D7E448CA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253CFA-97B8-50B5-23B4-310E76CE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CAB20F-A03D-D310-EADB-7D51F021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A76E-A6CF-3841-8B53-DA0B0F2585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834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6484C-7BB2-6AD4-CBE7-44E1BBA1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EAB6-732A-1B4A-BE5B-8C2EDF6F5ACA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33AC1-7BF7-5AEC-FFFE-08AF3E04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1BBC9-2ACE-2E68-9D6D-B15B2CD0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BC0A-BF2F-494F-A4BF-98F61792F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5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42F4D-0FBA-975D-901F-4E8CE98A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1DB2-BB57-BA4A-ACF5-813CB05BE2DE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CAAAB-089A-8B28-9B5A-B5D98425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E501-5B84-18F6-0051-91CEA3A2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0843-8036-2749-81AB-5A7DD10960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46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0856"/>
      </p:ext>
    </p:extLst>
  </p:cSld>
  <p:clrMapOvr>
    <a:masterClrMapping/>
  </p:clrMapOvr>
  <p:transition advTm="2000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4"/>
          <p:cNvSpPr/>
          <p:nvPr userDrawn="1">
            <p:custDataLst>
              <p:tags r:id="rId1"/>
            </p:custDataLst>
          </p:nvPr>
        </p:nvSpPr>
        <p:spPr>
          <a:xfrm rot="5400000">
            <a:off x="71755" y="-52070"/>
            <a:ext cx="1407795" cy="726440"/>
          </a:xfrm>
          <a:prstGeom prst="roundRect">
            <a:avLst>
              <a:gd name="adj" fmla="val 50000"/>
            </a:avLst>
          </a:prstGeom>
          <a:solidFill>
            <a:srgbClr val="0A50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300000000000000" pitchFamily="18" charset="-122"/>
              <a:ea typeface="思源宋体 CN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3996402-C4AB-45E6-ADD6-1B718B293065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141E2B-F22D-4B37-9E0C-FBB9974E32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57664"/>
      </p:ext>
    </p:extLst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29A804-CC27-1E2A-0DC7-26FA25F1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D216-57D6-8A42-B5C7-06003A2D518D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12C0F3-6CBE-A4D0-F5AC-BF06CB26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01D651-0E1D-8CF2-3157-9348A57D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4A73-D0AE-2546-AAF6-7BB426F92F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9A60DC3-CFEE-BA88-37EB-5920DAC9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5954-BE5E-8D49-A1B2-7B13206F0645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5301844-F47B-36D7-6BAB-409ADE51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0AB0E72-FD53-1944-0AF6-5AB7FD98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8F7B-70FB-9D40-8A74-F096BB0868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11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65EA13F-CA12-F88E-C7AE-F8A1F8FE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9FBD-3CD8-C64E-95C7-4F6C84ED2B53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91BA74C2-1D2D-D427-96CD-3614CFB7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52A5C8A-0FF1-19AD-DB8F-4B67564F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7080-56C4-B64E-B1A9-96C9F7E92B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32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45403D9-A776-AF08-A701-8935233B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E498-9BFB-6D46-94FC-AED5652839DE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3AF3BF0-772A-ED6E-62E3-FDF8A09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E386808-BADE-A737-95EB-729ED255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5129-ADA6-F844-BBC6-A7F79C745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5943262-1F3F-1C36-922C-002A3F1D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B5FD-AD39-6949-A39B-89862E13AF89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F1829B7-1174-C0E8-BD81-85BCD5DC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D2D99C6-C42E-C275-C272-4BC3D665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2E8B-6F31-5447-A4C9-C86FB87456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1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E5128C3-0751-2F8E-C799-C7663DBF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F0BD-81A9-6E41-8710-69E316D8011F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4B84688-D052-AF69-B7A8-5580D8A7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0CC1B61-9A39-B2CA-35B9-1F096FA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BBB9-2FBA-AD42-8199-4631C6347B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70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55483F5-6E70-B74F-E33B-4C31179D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97D1-BF36-0240-B412-50EAC4A281D5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0199BCB-DF7E-FA39-B2A1-B0E6C4B6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F0F8D0E-098A-07BA-5B4B-6AC318EB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DE74-1454-CE4E-B546-7CB4133863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07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51A113C-66F1-E128-4028-4DE9013A69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6DA5124E-6525-AE8E-C82E-42F710302F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F1D002-69AA-3407-C031-5F8099AA4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6A8123AD-5A31-C44A-8A4E-B7E345716008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7C268-6C4F-3007-62F0-937913C62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0BCF53-A2F8-741B-5C70-74740CB56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C72C42DC-9362-494E-A590-42157B6CC6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DengXian Light" charset="-122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ngXian" charset="-122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ngXian" charset="-122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ngXian" charset="-122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ngXian" charset="-122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ngXian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F8A305B5-6E0F-FC52-FFB0-59BE1BADC7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BA53CC6-F104-0D86-BB07-0DC9E0AFB9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C763E-4E41-0B4E-8EC0-D2531AE0C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778CDF01-FDEA-D34E-97B0-F52520ACA70C}" type="datetimeFigureOut">
              <a:rPr lang="zh-CN" altLang="en-US"/>
              <a:pPr>
                <a:defRPr/>
              </a:pPr>
              <a:t>2026/2/28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3C4DE-2935-B54D-4130-E61E84939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FB26F-BC84-F1A2-3546-9FDC2E97C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DengXia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92AD6D9B-2C37-C747-AAA9-86C29C2950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4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4.png"/><Relationship Id="rId2" Type="http://schemas.openxmlformats.org/officeDocument/2006/relationships/tags" Target="../tags/tag4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4.png"/><Relationship Id="rId2" Type="http://schemas.openxmlformats.org/officeDocument/2006/relationships/tags" Target="../tags/tag4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4.png"/><Relationship Id="rId2" Type="http://schemas.openxmlformats.org/officeDocument/2006/relationships/tags" Target="../tags/tag4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.png"/><Relationship Id="rId5" Type="http://schemas.openxmlformats.org/officeDocument/2006/relationships/tags" Target="../tags/tag57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4.png"/><Relationship Id="rId2" Type="http://schemas.openxmlformats.org/officeDocument/2006/relationships/tags" Target="../tags/tag65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.png"/><Relationship Id="rId5" Type="http://schemas.openxmlformats.org/officeDocument/2006/relationships/tags" Target="../tags/tag72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4.png"/><Relationship Id="rId2" Type="http://schemas.openxmlformats.org/officeDocument/2006/relationships/tags" Target="../tags/tag7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.png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.png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4">
            <a:extLst>
              <a:ext uri="{FF2B5EF4-FFF2-40B4-BE49-F238E27FC236}">
                <a16:creationId xmlns:a16="http://schemas.microsoft.com/office/drawing/2014/main" id="{3904569F-DE61-492F-D7B4-107FE5AA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775619"/>
            <a:ext cx="982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项目商业计划书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矩形 6">
            <a:extLst>
              <a:ext uri="{FF2B5EF4-FFF2-40B4-BE49-F238E27FC236}">
                <a16:creationId xmlns:a16="http://schemas.microsoft.com/office/drawing/2014/main" id="{115E703A-5577-C32F-26AB-5F98FFE6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3244850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TextBox 10">
            <a:extLst>
              <a:ext uri="{FF2B5EF4-FFF2-40B4-BE49-F238E27FC236}">
                <a16:creationId xmlns:a16="http://schemas.microsoft.com/office/drawing/2014/main" id="{483C9A11-518C-AA07-3894-AC0A6D8F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5781675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ea typeface="DengXian" panose="02010600030101010101" pitchFamily="2" charset="-122"/>
              </a:rPr>
              <a:t>2026</a:t>
            </a:r>
            <a:r>
              <a:rPr lang="zh-CN" altLang="en-US" sz="1800" dirty="0">
                <a:solidFill>
                  <a:schemeClr val="bg1"/>
                </a:solidFill>
                <a:ea typeface="DengXian" panose="0201060003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ea typeface="DengXian" panose="02010600030101010101" pitchFamily="2" charset="-122"/>
              </a:rPr>
              <a:t>5</a:t>
            </a:r>
            <a:r>
              <a:rPr lang="zh-CN" altLang="en-US" sz="1800" dirty="0">
                <a:solidFill>
                  <a:schemeClr val="bg1"/>
                </a:solidFill>
                <a:ea typeface="DengXian" panose="02010600030101010101" pitchFamily="2" charset="-122"/>
              </a:rPr>
              <a:t>月</a:t>
            </a:r>
          </a:p>
        </p:txBody>
      </p:sp>
      <p:sp>
        <p:nvSpPr>
          <p:cNvPr id="26628" name="矩形 6">
            <a:extLst>
              <a:ext uri="{FF2B5EF4-FFF2-40B4-BE49-F238E27FC236}">
                <a16:creationId xmlns:a16="http://schemas.microsoft.com/office/drawing/2014/main" id="{68195E6F-B83B-09DE-C1DC-09E127ED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4314825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赛题方向：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矩形 6">
            <a:extLst>
              <a:ext uri="{FF2B5EF4-FFF2-40B4-BE49-F238E27FC236}">
                <a16:creationId xmlns:a16="http://schemas.microsoft.com/office/drawing/2014/main" id="{9A7E3624-EC58-10D1-B75F-D4AB300A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4851400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参赛组别：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0" name="矩形 6">
            <a:extLst>
              <a:ext uri="{FF2B5EF4-FFF2-40B4-BE49-F238E27FC236}">
                <a16:creationId xmlns:a16="http://schemas.microsoft.com/office/drawing/2014/main" id="{2F081097-CFF0-37B5-D05B-09BFCA98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37798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负责人：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895AF-61AB-6901-894A-9C7DD6A1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5E7F98-4F8C-E3D3-CDAF-77CB14897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C963A4A-5830-263F-3EE2-2A3E3E41F9A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498CF06-C012-FC9D-211E-AB9D33A6FEC7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F32AE7CD-469A-8EA2-ADF0-958617099098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D4B8611-DA78-8BEB-09AE-53D45316B1A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052F7-BCAC-F8DC-9061-5C9C541080A0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5E41692B-78BE-A81A-9BCF-4B66D6F25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E56C3F38-E3E9-A961-3874-FC667A4017E4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核心技术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C81C5C8E-374B-B962-D340-AA67E823281B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F540110C-6A39-341C-DC92-99BABAA75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技术原理、技术架构图、数据来源与训练、核心技术优势、开发进度（当前完成度及下一步计划）</a:t>
            </a:r>
          </a:p>
        </p:txBody>
      </p:sp>
    </p:spTree>
    <p:extLst>
      <p:ext uri="{BB962C8B-B14F-4D97-AF65-F5344CB8AC3E}">
        <p14:creationId xmlns:p14="http://schemas.microsoft.com/office/powerpoint/2010/main" val="161311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B0FBC-5720-A5A2-FABB-C84CE8FD6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392411-9847-5B7E-8F52-BBA657193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35DE2E3-8818-FEB3-A87B-86733EEBBA3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DC500C0-D3F6-DD31-5BDD-82A9D748F833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72C77F4B-473E-1CD6-3FED-60ED819D7335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8421F88-166A-6A3C-1800-D2B4B17A448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8CAC24F-2971-3D64-22B4-C43139865AB5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61101FC7-25CA-E4D7-7F6F-235A87145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D2F38F97-9F87-F8EF-C9CC-714B9DC02ED1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产品矩阵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3AD1E574-7C17-FD3E-D389-47C0FE93C629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C702B18F-4F58-9DD0-FC63-47191F77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主要功能、如何运作、核心优势、创新点</a:t>
            </a:r>
          </a:p>
        </p:txBody>
      </p:sp>
    </p:spTree>
    <p:extLst>
      <p:ext uri="{BB962C8B-B14F-4D97-AF65-F5344CB8AC3E}">
        <p14:creationId xmlns:p14="http://schemas.microsoft.com/office/powerpoint/2010/main" val="2484711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2570B-3BC2-5960-F6E7-D152392B5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46E368-EB7D-0CCA-89F9-0DD068523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2E2193B-FA2F-6861-3753-148737F7344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CE8E47A-DA81-44C8-5BE3-9C70FFF3F271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F8094877-F9C9-A678-D4DA-ED9451A26E95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5B36C7A-06F9-4A3D-6CFE-F7BE2861C233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F1F9F2B-0821-BF9F-BA5B-7EF4811B3FD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37522C3F-C037-DFF5-4F34-5A60B111B9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333CF340-82AC-4C3C-D77F-B690314945D9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产品展示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2981E9F0-29F4-38AE-4863-58880BEAA5A1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B715C09E-D08C-E133-104E-685693D8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9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可插入图片或视频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20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55147-3224-E422-10AD-AB9BB8265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7667CD-A03E-3932-2D2E-88F30A341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6F9E695-8DA2-B070-1F30-7053D9BB62B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38C6A8B-A34E-B731-E261-95FA7CFA47CB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532DC3DC-60C1-B96B-105F-F52BFDB94C51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1396437-BDA6-6D84-A47E-A4F778E68D85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F62109-D574-D4D7-077A-7E8FAD0010B2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430CEE46-66D4-EA89-2330-61554492BA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9FE48B51-3AF7-77C7-2CFD-D20E805202E8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应用场景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D455077F-EC70-E4D5-B701-A85A9C8CBFFA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5DFA3C2D-BE44-5032-8A7C-F9DD4E97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场景描述、可配套使用案例示意图或场景图</a:t>
            </a:r>
          </a:p>
        </p:txBody>
      </p:sp>
    </p:spTree>
    <p:extLst>
      <p:ext uri="{BB962C8B-B14F-4D97-AF65-F5344CB8AC3E}">
        <p14:creationId xmlns:p14="http://schemas.microsoft.com/office/powerpoint/2010/main" val="124607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49AD7-BEB2-0950-3AE3-625EA88A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private/var/folders/_9/gx9m_t3n79dgn7c6bd6mmqk00000gn/T/com.kingsoft.wpsoffice.mac/picturecompress_20250826153236/output_1.pngoutput_1">
            <a:extLst>
              <a:ext uri="{FF2B5EF4-FFF2-40B4-BE49-F238E27FC236}">
                <a16:creationId xmlns:a16="http://schemas.microsoft.com/office/drawing/2014/main" id="{2B3BCD4E-CD85-0823-661B-2B9C2B25A8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1270"/>
            <a:ext cx="12192635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920C5D-E2B8-2E8C-975F-53D6C9E529E6}"/>
              </a:ext>
            </a:extLst>
          </p:cNvPr>
          <p:cNvSpPr/>
          <p:nvPr/>
        </p:nvSpPr>
        <p:spPr>
          <a:xfrm>
            <a:off x="-635" y="-1270"/>
            <a:ext cx="12191365" cy="6859270"/>
          </a:xfrm>
          <a:prstGeom prst="rect">
            <a:avLst/>
          </a:prstGeom>
          <a:gradFill>
            <a:gsLst>
              <a:gs pos="0">
                <a:srgbClr val="CFE3FB"/>
              </a:gs>
              <a:gs pos="90000">
                <a:srgbClr val="F1F8FD">
                  <a:alpha val="38000"/>
                </a:srgbClr>
              </a:gs>
            </a:gsLst>
            <a:lin ang="228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CB2323-2727-A36F-1A0B-65F55FC99E2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53565" y="4225025"/>
            <a:ext cx="5763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1pPr>
          </a:lstStyle>
          <a:p>
            <a:r>
              <a:rPr lang="zh-CN" altLang="en-US" dirty="0"/>
              <a:t>商业与产业价值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D31FDC0-D5A4-04B7-94DC-3B76F6E293F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43834" y="1515407"/>
            <a:ext cx="1681872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195FEF"/>
                </a:solidFill>
                <a:effectLst/>
                <a:uLnTx/>
                <a:uFillTx/>
                <a:latin typeface="MiSans Bold" panose="00000800000000000000" charset="-122"/>
                <a:ea typeface="MiSans Bold" panose="00000800000000000000" charset="-122"/>
                <a:cs typeface="+mn-cs"/>
              </a:rPr>
              <a:t>04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06C037-762B-BC4B-03F0-C73E322D08C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99796" y="2836355"/>
            <a:ext cx="426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rPr>
              <a:t> 第四部分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D753B81-15A7-00C9-76FD-561C5B972CE4}"/>
              </a:ext>
            </a:extLst>
          </p:cNvPr>
          <p:cNvGrpSpPr/>
          <p:nvPr/>
        </p:nvGrpSpPr>
        <p:grpSpPr>
          <a:xfrm>
            <a:off x="1853565" y="3867785"/>
            <a:ext cx="5143500" cy="95250"/>
            <a:chOff x="3513" y="5250"/>
            <a:chExt cx="8100" cy="150"/>
          </a:xfrm>
        </p:grpSpPr>
        <p:grpSp>
          <p:nvGrpSpPr>
            <p:cNvPr id="15" name="图形">
              <a:extLst>
                <a:ext uri="{FF2B5EF4-FFF2-40B4-BE49-F238E27FC236}">
                  <a16:creationId xmlns:a16="http://schemas.microsoft.com/office/drawing/2014/main" id="{D994BF37-5084-0D1B-FC56-48DE51B40419}"/>
                </a:ext>
              </a:extLst>
            </p:cNvPr>
            <p:cNvGrpSpPr/>
            <p:nvPr/>
          </p:nvGrpSpPr>
          <p:grpSpPr>
            <a:xfrm>
              <a:off x="10955" y="5250"/>
              <a:ext cx="658" cy="150"/>
              <a:chOff x="9270" y="2823"/>
              <a:chExt cx="799" cy="182"/>
            </a:xfrm>
            <a:solidFill>
              <a:schemeClr val="bg1"/>
            </a:solidFill>
          </p:grpSpPr>
          <p:sp>
            <p:nvSpPr>
              <p:cNvPr id="31" name="图形">
                <a:extLst>
                  <a:ext uri="{FF2B5EF4-FFF2-40B4-BE49-F238E27FC236}">
                    <a16:creationId xmlns:a16="http://schemas.microsoft.com/office/drawing/2014/main" id="{091F3B4B-EFB6-C05B-40E3-145DEBC6D77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270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32" name="图形">
                <a:extLst>
                  <a:ext uri="{FF2B5EF4-FFF2-40B4-BE49-F238E27FC236}">
                    <a16:creationId xmlns:a16="http://schemas.microsoft.com/office/drawing/2014/main" id="{AED422D6-9E9D-8F10-5C2F-CFF85E7FA2E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578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17" name="图形">
                <a:extLst>
                  <a:ext uri="{FF2B5EF4-FFF2-40B4-BE49-F238E27FC236}">
                    <a16:creationId xmlns:a16="http://schemas.microsoft.com/office/drawing/2014/main" id="{4A929569-356F-961F-B5F9-CB359A438A3E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887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</p:grpSp>
        <p:cxnSp>
          <p:nvCxnSpPr>
            <p:cNvPr id="46" name="图形">
              <a:extLst>
                <a:ext uri="{FF2B5EF4-FFF2-40B4-BE49-F238E27FC236}">
                  <a16:creationId xmlns:a16="http://schemas.microsoft.com/office/drawing/2014/main" id="{144C8C93-9D56-7049-4D95-C2D8DB8AE1C7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13" y="5325"/>
              <a:ext cx="6931" cy="0"/>
            </a:xfrm>
            <a:prstGeom prst="line">
              <a:avLst/>
            </a:prstGeom>
            <a:ln w="31750">
              <a:gradFill>
                <a:gsLst>
                  <a:gs pos="0">
                    <a:srgbClr val="457FE5"/>
                  </a:gs>
                  <a:gs pos="100000">
                    <a:srgbClr val="2362EA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8A9C742F-4847-1CAA-68C4-4CA74CE6B1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7420" y="1383665"/>
            <a:ext cx="1219835" cy="1219835"/>
          </a:xfrm>
          <a:prstGeom prst="ellipse">
            <a:avLst/>
          </a:prstGeom>
          <a:noFill/>
          <a:ln>
            <a:solidFill>
              <a:srgbClr val="195FEF">
                <a:alpha val="36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096493"/>
      </p:ext>
    </p:extLst>
  </p:cSld>
  <p:clrMapOvr>
    <a:masterClrMapping/>
  </p:clrMapOvr>
  <p:transition advTm="2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FB2F1-D1FE-4D2C-ED55-0F6AE21AB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CDB941-524A-8F53-BAF1-29EC48CC6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147BBF1-B805-846F-17F2-6A954210D0B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468612E-5EE1-7D3B-141A-1781AAA0F8D3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7441CE58-F0CA-A448-B589-A18FB7B762A2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F4FCB5-2F5F-76C9-4BC5-A058D60CF2F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471DC0B-2356-DF7C-9A8F-5676CA07A9F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5330C891-5E66-05B2-1AC1-0DD964EA9D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CF57C4A1-21F8-34D4-DF87-95808FB0B104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商业模式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1F95BE2B-E5D1-F977-8094-4A0009E6CEDC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D6E41399-B247-1D63-F56E-258A67B7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9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目标用户与客户群体、市场规模与潜力、如何创造收入、盈利预期等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0317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57957B-CB7B-2B7E-70D2-DB175FAAA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8A0EFDA-FF3D-7A99-FFFB-4A1863871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09EA140-3F09-7F0A-1CD7-48B9AAB737F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4D58F2D-6F49-03A8-7A30-8B6C225EA67B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74986F6D-354E-4D96-4A44-6A7BE13C0254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C8E94E-F643-A964-1A3C-53C89778ABA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E9E5AC4-8315-DC4A-3520-4EE792EDE9A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31C94F72-9FC1-3909-E015-F080AD3D11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CC336206-63F3-57CA-DC73-D2274860D95F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产业价值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128703B6-E50A-1841-FEFD-9C6E6D1D60E5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3640587C-5D91-CAAA-0B58-6526639EC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9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适用于哪些业务场景、可为行业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产业带来什么改变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59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A9D9-162C-2B02-E5B0-D6062C5AD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private/var/folders/_9/gx9m_t3n79dgn7c6bd6mmqk00000gn/T/com.kingsoft.wpsoffice.mac/picturecompress_20250826153236/output_1.pngoutput_1">
            <a:extLst>
              <a:ext uri="{FF2B5EF4-FFF2-40B4-BE49-F238E27FC236}">
                <a16:creationId xmlns:a16="http://schemas.microsoft.com/office/drawing/2014/main" id="{32AA8E24-7B76-A307-17B5-DF68E568B1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1270"/>
            <a:ext cx="12192635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17A1159-C9A5-DCE7-D0CD-D0193D2AD9C1}"/>
              </a:ext>
            </a:extLst>
          </p:cNvPr>
          <p:cNvSpPr/>
          <p:nvPr/>
        </p:nvSpPr>
        <p:spPr>
          <a:xfrm>
            <a:off x="-635" y="-1270"/>
            <a:ext cx="12191365" cy="6859270"/>
          </a:xfrm>
          <a:prstGeom prst="rect">
            <a:avLst/>
          </a:prstGeom>
          <a:gradFill>
            <a:gsLst>
              <a:gs pos="0">
                <a:srgbClr val="CFE3FB"/>
              </a:gs>
              <a:gs pos="90000">
                <a:srgbClr val="F1F8FD">
                  <a:alpha val="38000"/>
                </a:srgbClr>
              </a:gs>
            </a:gsLst>
            <a:lin ang="228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900372-E5EE-3531-1B2C-9B0FC5F5FA2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53565" y="4214484"/>
            <a:ext cx="2885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1pPr>
          </a:lstStyle>
          <a:p>
            <a:r>
              <a:rPr lang="zh-CN" altLang="en-US" dirty="0"/>
              <a:t>发展规划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1EC7D1BF-28D4-FBC8-4838-F28B933FC13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43834" y="1515407"/>
            <a:ext cx="1681872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195FEF"/>
                </a:solidFill>
                <a:effectLst/>
                <a:uLnTx/>
                <a:uFillTx/>
                <a:latin typeface="MiSans Bold" panose="00000800000000000000" charset="-122"/>
                <a:ea typeface="MiSans Bold" panose="00000800000000000000" charset="-122"/>
                <a:cs typeface="+mn-cs"/>
              </a:rPr>
              <a:t>05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D51ACD9-CA9F-1DE5-3A19-68EC4F65AA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99796" y="2836355"/>
            <a:ext cx="426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rPr>
              <a:t> 第五部分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EE7F591-6D90-7B41-8732-526CC52E6D85}"/>
              </a:ext>
            </a:extLst>
          </p:cNvPr>
          <p:cNvGrpSpPr/>
          <p:nvPr/>
        </p:nvGrpSpPr>
        <p:grpSpPr>
          <a:xfrm>
            <a:off x="1853565" y="3867785"/>
            <a:ext cx="5143500" cy="95250"/>
            <a:chOff x="3513" y="5250"/>
            <a:chExt cx="8100" cy="150"/>
          </a:xfrm>
        </p:grpSpPr>
        <p:grpSp>
          <p:nvGrpSpPr>
            <p:cNvPr id="15" name="图形">
              <a:extLst>
                <a:ext uri="{FF2B5EF4-FFF2-40B4-BE49-F238E27FC236}">
                  <a16:creationId xmlns:a16="http://schemas.microsoft.com/office/drawing/2014/main" id="{E67E29B3-7049-021D-82A9-DE0417C36173}"/>
                </a:ext>
              </a:extLst>
            </p:cNvPr>
            <p:cNvGrpSpPr/>
            <p:nvPr/>
          </p:nvGrpSpPr>
          <p:grpSpPr>
            <a:xfrm>
              <a:off x="10955" y="5250"/>
              <a:ext cx="658" cy="150"/>
              <a:chOff x="9270" y="2823"/>
              <a:chExt cx="799" cy="182"/>
            </a:xfrm>
            <a:solidFill>
              <a:schemeClr val="bg1"/>
            </a:solidFill>
          </p:grpSpPr>
          <p:sp>
            <p:nvSpPr>
              <p:cNvPr id="31" name="图形">
                <a:extLst>
                  <a:ext uri="{FF2B5EF4-FFF2-40B4-BE49-F238E27FC236}">
                    <a16:creationId xmlns:a16="http://schemas.microsoft.com/office/drawing/2014/main" id="{BFD0A41E-74A5-4D88-3933-CB13E2E8A4C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270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32" name="图形">
                <a:extLst>
                  <a:ext uri="{FF2B5EF4-FFF2-40B4-BE49-F238E27FC236}">
                    <a16:creationId xmlns:a16="http://schemas.microsoft.com/office/drawing/2014/main" id="{0A2F7F54-61E2-0DD0-C0AE-242C30E18B6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578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17" name="图形">
                <a:extLst>
                  <a:ext uri="{FF2B5EF4-FFF2-40B4-BE49-F238E27FC236}">
                    <a16:creationId xmlns:a16="http://schemas.microsoft.com/office/drawing/2014/main" id="{0E4F8D61-FC63-359F-C265-0197843491D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887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</p:grpSp>
        <p:cxnSp>
          <p:nvCxnSpPr>
            <p:cNvPr id="46" name="图形">
              <a:extLst>
                <a:ext uri="{FF2B5EF4-FFF2-40B4-BE49-F238E27FC236}">
                  <a16:creationId xmlns:a16="http://schemas.microsoft.com/office/drawing/2014/main" id="{DA592A73-DC5B-9D7B-C772-E15A9E613A50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13" y="5325"/>
              <a:ext cx="6931" cy="0"/>
            </a:xfrm>
            <a:prstGeom prst="line">
              <a:avLst/>
            </a:prstGeom>
            <a:ln w="31750">
              <a:gradFill>
                <a:gsLst>
                  <a:gs pos="0">
                    <a:srgbClr val="457FE5"/>
                  </a:gs>
                  <a:gs pos="100000">
                    <a:srgbClr val="2362EA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FB1E1405-E2A6-7710-CF96-0C91C6DAFD7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7420" y="1383665"/>
            <a:ext cx="1219835" cy="1219835"/>
          </a:xfrm>
          <a:prstGeom prst="ellipse">
            <a:avLst/>
          </a:prstGeom>
          <a:noFill/>
          <a:ln>
            <a:solidFill>
              <a:srgbClr val="195FEF">
                <a:alpha val="36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601277"/>
      </p:ext>
    </p:extLst>
  </p:cSld>
  <p:clrMapOvr>
    <a:masterClrMapping/>
  </p:clrMapOvr>
  <p:transition advTm="200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9C875-B4E3-2050-19B0-4E7A3167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9C56BA-E5A7-E51D-3047-4E91D1161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FA47A98-0F01-D55C-A51F-E49D8C720E8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813EC0B-0F87-A467-A3BB-A1A98BA8E49E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3BFD0A94-F05F-A522-EBA4-B6B654BB0F2A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4F71836-980C-291A-C9AB-00E6B7CD9AB3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19CDE3C-2ED3-8AAD-E99B-1FA2C7FA4CF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57E5BCC3-F403-6467-FA68-2AFBEF88AF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35D5BE3C-0FED-767B-FD4A-0566AEAA2612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财务模型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FA1F05DA-E943-EED1-FC6D-00CA3B8764C1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3ED2BA84-8791-FA04-F05C-F1AF30D5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9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财务经营数据、融资计划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585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8A89A-D993-D7E9-729C-F8A7219A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0D3F4F-B837-92D8-9F0F-0A2478F63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881680E-9D56-E50F-A343-0AA22E860C0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4C0C565-C1BA-F224-2ABE-ACB0B5ACCFF4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F33DDDC3-9C1D-A66D-6513-20C69A964AFB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BBA702E-1150-A565-2515-5B516CA2635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65E238B-4D7E-A9DE-37F0-4F1494D66EB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FB9F5362-18B5-08E9-AEE2-08B5B795C8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8DDC97FE-368F-09CE-FDFB-C8F23B7BE58F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发展规划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1DF802C7-8191-D84B-3C14-FA01F166E9AB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790D5C86-08E1-27B9-6441-EDA799302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9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关键里程碑、需要哪些资源支撑、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3-5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微软雅黑" panose="020B0503020204020204" pitchFamily="34" charset="-122"/>
              </a:rPr>
              <a:t>年发展目标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34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4F7A120-4264-3B1D-26F1-7850D71FA034}"/>
              </a:ext>
            </a:extLst>
          </p:cNvPr>
          <p:cNvSpPr/>
          <p:nvPr/>
        </p:nvSpPr>
        <p:spPr>
          <a:xfrm>
            <a:off x="-1588" y="1588"/>
            <a:ext cx="4878388" cy="6856412"/>
          </a:xfrm>
          <a:custGeom>
            <a:avLst/>
            <a:gdLst/>
            <a:ahLst/>
            <a:cxnLst/>
            <a:rect l="l" t="t" r="r" b="b"/>
            <a:pathLst>
              <a:path w="4632960" h="6854825">
                <a:moveTo>
                  <a:pt x="3705923" y="0"/>
                </a:moveTo>
                <a:lnTo>
                  <a:pt x="0" y="0"/>
                </a:lnTo>
                <a:lnTo>
                  <a:pt x="0" y="6854761"/>
                </a:lnTo>
                <a:lnTo>
                  <a:pt x="4632388" y="6854761"/>
                </a:lnTo>
                <a:lnTo>
                  <a:pt x="3705923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+mn-lt"/>
              <a:ea typeface="+mn-ea"/>
              <a:cs typeface="+mn-cs"/>
            </a:endParaRPr>
          </a:p>
        </p:txBody>
      </p:sp>
      <p:sp>
        <p:nvSpPr>
          <p:cNvPr id="27650" name="文本框 2">
            <a:extLst>
              <a:ext uri="{FF2B5EF4-FFF2-40B4-BE49-F238E27FC236}">
                <a16:creationId xmlns:a16="http://schemas.microsoft.com/office/drawing/2014/main" id="{B31FE151-A148-AC30-2E53-B58BFF8C1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701925"/>
            <a:ext cx="223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7651" name="文本框 3">
            <a:extLst>
              <a:ext uri="{FF2B5EF4-FFF2-40B4-BE49-F238E27FC236}">
                <a16:creationId xmlns:a16="http://schemas.microsoft.com/office/drawing/2014/main" id="{852BC076-6581-58AE-9061-9BDD870E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3778250"/>
            <a:ext cx="179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595959"/>
                </a:solidFill>
                <a:latin typeface="Times New Roman" panose="02020603050405020304" pitchFamily="18" charset="0"/>
                <a:ea typeface="Meiryo UI" panose="020B0604030504040204" pitchFamily="34" charset="-128"/>
              </a:rPr>
              <a:t>CONTENTS</a:t>
            </a:r>
            <a:endParaRPr lang="zh-CN" altLang="en-US" sz="2400">
              <a:solidFill>
                <a:srgbClr val="595959"/>
              </a:solidFill>
              <a:latin typeface="Times New Roman" panose="02020603050405020304" pitchFamily="18" charset="0"/>
              <a:ea typeface="Meiryo UI" panose="020B0604030504040204" pitchFamily="34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943C8F-58CD-84C4-277A-F8009331F3FA}"/>
              </a:ext>
            </a:extLst>
          </p:cNvPr>
          <p:cNvSpPr txBox="1"/>
          <p:nvPr/>
        </p:nvSpPr>
        <p:spPr>
          <a:xfrm>
            <a:off x="6545263" y="1735138"/>
            <a:ext cx="576262" cy="5762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3219AF-797F-064B-3C9C-5E7A68659FDA}"/>
              </a:ext>
            </a:extLst>
          </p:cNvPr>
          <p:cNvSpPr/>
          <p:nvPr/>
        </p:nvSpPr>
        <p:spPr>
          <a:xfrm>
            <a:off x="7265988" y="1735138"/>
            <a:ext cx="297815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项目概述</a:t>
            </a:r>
          </a:p>
        </p:txBody>
      </p:sp>
      <p:sp>
        <p:nvSpPr>
          <p:cNvPr id="27654" name="文本框 7">
            <a:extLst>
              <a:ext uri="{FF2B5EF4-FFF2-40B4-BE49-F238E27FC236}">
                <a16:creationId xmlns:a16="http://schemas.microsoft.com/office/drawing/2014/main" id="{5F225EB5-1D61-9263-E93D-DC12114DB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2468563"/>
            <a:ext cx="576262" cy="57626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02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0EAD23-E51E-7D4A-CC4B-E868649B8535}"/>
              </a:ext>
            </a:extLst>
          </p:cNvPr>
          <p:cNvSpPr/>
          <p:nvPr/>
        </p:nvSpPr>
        <p:spPr>
          <a:xfrm>
            <a:off x="7265988" y="2468563"/>
            <a:ext cx="297815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行业与市场</a:t>
            </a: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7E102502-DEE1-E08F-7850-6BC814FF51CA}"/>
              </a:ext>
            </a:extLst>
          </p:cNvPr>
          <p:cNvSpPr txBox="1"/>
          <p:nvPr/>
        </p:nvSpPr>
        <p:spPr>
          <a:xfrm>
            <a:off x="6545263" y="3201988"/>
            <a:ext cx="576262" cy="5762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DD224F0-C488-7566-063B-EE8F667EF7A3}"/>
              </a:ext>
            </a:extLst>
          </p:cNvPr>
          <p:cNvSpPr/>
          <p:nvPr/>
        </p:nvSpPr>
        <p:spPr>
          <a:xfrm>
            <a:off x="7265988" y="3201988"/>
            <a:ext cx="297815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技术与产品</a:t>
            </a:r>
          </a:p>
        </p:txBody>
      </p:sp>
      <p:sp>
        <p:nvSpPr>
          <p:cNvPr id="27658" name="文本框 7">
            <a:extLst>
              <a:ext uri="{FF2B5EF4-FFF2-40B4-BE49-F238E27FC236}">
                <a16:creationId xmlns:a16="http://schemas.microsoft.com/office/drawing/2014/main" id="{26E6AA8B-AB3A-0A16-DBA7-57D9116B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3971925"/>
            <a:ext cx="576262" cy="57467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04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250B99-197E-69E5-0A9A-AB2ED09A6C30}"/>
              </a:ext>
            </a:extLst>
          </p:cNvPr>
          <p:cNvSpPr/>
          <p:nvPr/>
        </p:nvSpPr>
        <p:spPr>
          <a:xfrm>
            <a:off x="7265988" y="3971925"/>
            <a:ext cx="2978150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商业与产业价值</a:t>
            </a:r>
          </a:p>
        </p:txBody>
      </p:sp>
      <p:sp>
        <p:nvSpPr>
          <p:cNvPr id="27660" name="文本框 7">
            <a:extLst>
              <a:ext uri="{FF2B5EF4-FFF2-40B4-BE49-F238E27FC236}">
                <a16:creationId xmlns:a16="http://schemas.microsoft.com/office/drawing/2014/main" id="{3B0EDC80-B5EA-3ADA-F127-1F80FAE28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4762500"/>
            <a:ext cx="576262" cy="57467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05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8A68D0-D394-EC24-FAEF-0DB505F3B537}"/>
              </a:ext>
            </a:extLst>
          </p:cNvPr>
          <p:cNvSpPr/>
          <p:nvPr/>
        </p:nvSpPr>
        <p:spPr>
          <a:xfrm>
            <a:off x="7265988" y="4762500"/>
            <a:ext cx="2978150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发展规划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AD8A19-9DF1-5FFF-E997-9088DEEB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4">
            <a:extLst>
              <a:ext uri="{FF2B5EF4-FFF2-40B4-BE49-F238E27FC236}">
                <a16:creationId xmlns:a16="http://schemas.microsoft.com/office/drawing/2014/main" id="{B88F32BB-9A63-BF2C-5327-97742B3C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2705056"/>
            <a:ext cx="4327525" cy="119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81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private/var/folders/_9/gx9m_t3n79dgn7c6bd6mmqk00000gn/T/com.kingsoft.wpsoffice.mac/picturecompress_20250826153236/output_1.pngoutput_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1270"/>
            <a:ext cx="1219263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35" y="-1270"/>
            <a:ext cx="12191365" cy="6859270"/>
          </a:xfrm>
          <a:prstGeom prst="rect">
            <a:avLst/>
          </a:prstGeom>
          <a:gradFill>
            <a:gsLst>
              <a:gs pos="0">
                <a:srgbClr val="CFE3FB"/>
              </a:gs>
              <a:gs pos="90000">
                <a:srgbClr val="F1F8FD">
                  <a:alpha val="38000"/>
                </a:srgbClr>
              </a:gs>
            </a:gsLst>
            <a:lin ang="228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980209" y="4225025"/>
            <a:ext cx="2326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1pPr>
          </a:lstStyle>
          <a:p>
            <a:r>
              <a:rPr lang="zh-CN" altLang="en-US" sz="2800" b="1" dirty="0">
                <a:solidFill>
                  <a:schemeClr val="accent1"/>
                </a:solidFill>
              </a:rPr>
              <a:t>项目概述</a:t>
            </a:r>
          </a:p>
        </p:txBody>
      </p:sp>
      <p:sp>
        <p:nvSpPr>
          <p:cNvPr id="11" name="文本框 6"/>
          <p:cNvSpPr txBox="1"/>
          <p:nvPr>
            <p:custDataLst>
              <p:tags r:id="rId3"/>
            </p:custDataLst>
          </p:nvPr>
        </p:nvSpPr>
        <p:spPr>
          <a:xfrm>
            <a:off x="1625945" y="1515407"/>
            <a:ext cx="1517650" cy="144526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195FEF"/>
                </a:solidFill>
                <a:effectLst/>
                <a:uLnTx/>
                <a:uFillTx/>
                <a:latin typeface="MiSans Bold" panose="00000800000000000000" charset="-122"/>
                <a:ea typeface="MiSans Bold" panose="00000800000000000000" charset="-122"/>
                <a:cs typeface="+mn-cs"/>
              </a:rPr>
              <a:t>01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699796" y="2836355"/>
            <a:ext cx="426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rPr>
              <a:t> 第一部分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853565" y="3867785"/>
            <a:ext cx="5143500" cy="95250"/>
            <a:chOff x="3513" y="5250"/>
            <a:chExt cx="8100" cy="150"/>
          </a:xfrm>
        </p:grpSpPr>
        <p:grpSp>
          <p:nvGrpSpPr>
            <p:cNvPr id="15" name="图形"/>
            <p:cNvGrpSpPr/>
            <p:nvPr/>
          </p:nvGrpSpPr>
          <p:grpSpPr>
            <a:xfrm>
              <a:off x="10955" y="5250"/>
              <a:ext cx="658" cy="150"/>
              <a:chOff x="9270" y="2823"/>
              <a:chExt cx="799" cy="182"/>
            </a:xfrm>
            <a:solidFill>
              <a:schemeClr val="bg1"/>
            </a:solidFill>
          </p:grpSpPr>
          <p:sp>
            <p:nvSpPr>
              <p:cNvPr id="31" name="图形"/>
              <p:cNvSpPr/>
              <p:nvPr>
                <p:custDataLst>
                  <p:tags r:id="rId7"/>
                </p:custDataLst>
              </p:nvPr>
            </p:nvSpPr>
            <p:spPr>
              <a:xfrm>
                <a:off x="9270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32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9578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17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9887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</p:grpSp>
        <p:cxnSp>
          <p:nvCxnSpPr>
            <p:cNvPr id="46" name="图形"/>
            <p:cNvCxnSpPr/>
            <p:nvPr>
              <p:custDataLst>
                <p:tags r:id="rId6"/>
              </p:custDataLst>
            </p:nvPr>
          </p:nvCxnSpPr>
          <p:spPr>
            <a:xfrm>
              <a:off x="3513" y="5325"/>
              <a:ext cx="6931" cy="0"/>
            </a:xfrm>
            <a:prstGeom prst="line">
              <a:avLst/>
            </a:prstGeom>
            <a:ln w="31750">
              <a:gradFill>
                <a:gsLst>
                  <a:gs pos="0">
                    <a:srgbClr val="457FE5"/>
                  </a:gs>
                  <a:gs pos="100000">
                    <a:srgbClr val="2362EA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/>
          <p:cNvSpPr/>
          <p:nvPr>
            <p:custDataLst>
              <p:tags r:id="rId5"/>
            </p:custDataLst>
          </p:nvPr>
        </p:nvSpPr>
        <p:spPr>
          <a:xfrm>
            <a:off x="2217420" y="1383665"/>
            <a:ext cx="1219835" cy="1219835"/>
          </a:xfrm>
          <a:prstGeom prst="ellipse">
            <a:avLst/>
          </a:prstGeom>
          <a:noFill/>
          <a:ln>
            <a:solidFill>
              <a:srgbClr val="195FEF">
                <a:alpha val="36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670C6-7E94-F366-A1B7-55CABE79B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FF4C66-7F76-1FB9-CE1F-3D82D010E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FC49386-7A2C-5F42-EC1B-C2990BE552A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102D6DD-B7B7-FB47-A6C5-6D9AA9170942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1CC56757-DE73-9063-6C58-2BEDD224ECD4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B7B231B-1235-459D-65A2-D6590049F31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alpha val="0"/>
                    </a:schemeClr>
                  </a:solidFill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90A47F7-096F-1343-AD6D-06DB94BFF7E3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alpha val="0"/>
                    </a:schemeClr>
                  </a:solidFill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555A9190-63DF-CF40-D732-4EFFC5863D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AF30B1AA-B8DB-BA91-06C3-984909FEBC75}"/>
                </a:ext>
              </a:extLst>
            </p:cNvPr>
            <p:cNvSpPr txBox="1"/>
            <p:nvPr/>
          </p:nvSpPr>
          <p:spPr>
            <a:xfrm>
              <a:off x="890187" y="285017"/>
              <a:ext cx="2786519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团队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/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公司简介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A4645CD9-DE73-09AE-5B8F-C7E6D5AABABE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5">
            <a:extLst>
              <a:ext uri="{FF2B5EF4-FFF2-40B4-BE49-F238E27FC236}">
                <a16:creationId xmlns:a16="http://schemas.microsoft.com/office/drawing/2014/main" id="{5446C48E-A6CE-AB50-1E88-844C6A35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154238"/>
            <a:ext cx="5765800" cy="14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ea typeface="微软雅黑" panose="020B0503020204020204" pitchFamily="34" charset="-122"/>
              </a:rPr>
              <a:t>介绍团队</a:t>
            </a:r>
            <a:r>
              <a:rPr lang="en-US" altLang="zh-CN" sz="1600" dirty="0"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ea typeface="微软雅黑" panose="020B0503020204020204" pitchFamily="34" charset="-122"/>
              </a:rPr>
              <a:t>公司是做什么的，高校团队请注明学校及指导老师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ea typeface="微软雅黑" panose="020B0503020204020204" pitchFamily="34" charset="-122"/>
              </a:rPr>
              <a:t>团队成员（姓名、角色、专业背景、核心能力与分工）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ea typeface="微软雅黑" panose="020B0503020204020204" pitchFamily="34" charset="-122"/>
              </a:rPr>
              <a:t>团队优势（技术积累、行业资源、成果荣誉等）</a:t>
            </a:r>
            <a:endParaRPr lang="zh-CN" altLang="zh-CN" sz="1600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993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9AF5B-C185-CA70-E829-249BE0649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3DB1F8-77F8-6439-FDA3-1503CB019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A46601F-C69C-23DE-34A9-199DCB8E3B6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F2B4D64-D398-FE22-FB07-2BCD36C98A54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E00E7EC2-AEF4-1587-D340-32EBD20388CE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ED101A-D15B-2A33-4A39-E8A4F22341D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FCA640B-7882-E28F-DACD-D318CC2EC5F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CD4F670A-7148-3A96-37C5-F0BB4C94F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BDC45AC1-35FE-0FB8-0AA7-70D55B03DFE6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项目简介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DF2CD32D-05D1-86A6-E5C1-ED8D70E8F46D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5">
            <a:extLst>
              <a:ext uri="{FF2B5EF4-FFF2-40B4-BE49-F238E27FC236}">
                <a16:creationId xmlns:a16="http://schemas.microsoft.com/office/drawing/2014/main" id="{61066300-DDF7-6413-FC12-4848A633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154238"/>
            <a:ext cx="51498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ea typeface="微软雅黑" panose="020B0503020204020204" pitchFamily="34" charset="-122"/>
              </a:rPr>
              <a:t>项目定义（做什么、解决什么、亮点）</a:t>
            </a:r>
            <a:endParaRPr lang="en-US" altLang="zh-CN" sz="1600" dirty="0"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ea typeface="微软雅黑" panose="020B0503020204020204" pitchFamily="34" charset="-122"/>
              </a:rPr>
              <a:t>项目愿景（希望达成的目标、行业长远价值）</a:t>
            </a:r>
            <a:endParaRPr lang="zh-CN" altLang="zh-CN" sz="1600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76CA0-5B1A-8BBF-4B5E-D410C9AB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private/var/folders/_9/gx9m_t3n79dgn7c6bd6mmqk00000gn/T/com.kingsoft.wpsoffice.mac/picturecompress_20250826153236/output_1.pngoutput_1">
            <a:extLst>
              <a:ext uri="{FF2B5EF4-FFF2-40B4-BE49-F238E27FC236}">
                <a16:creationId xmlns:a16="http://schemas.microsoft.com/office/drawing/2014/main" id="{CE9FE66F-3168-8201-4230-9154AC5DCD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1270"/>
            <a:ext cx="12192635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6D2B60F-B06B-5974-AD21-522379104A9A}"/>
              </a:ext>
            </a:extLst>
          </p:cNvPr>
          <p:cNvSpPr/>
          <p:nvPr/>
        </p:nvSpPr>
        <p:spPr>
          <a:xfrm>
            <a:off x="-635" y="-1270"/>
            <a:ext cx="12191365" cy="6859270"/>
          </a:xfrm>
          <a:prstGeom prst="rect">
            <a:avLst/>
          </a:prstGeom>
          <a:gradFill>
            <a:gsLst>
              <a:gs pos="0">
                <a:srgbClr val="CFE3FB"/>
              </a:gs>
              <a:gs pos="90000">
                <a:srgbClr val="F1F8FD">
                  <a:alpha val="38000"/>
                </a:srgbClr>
              </a:gs>
            </a:gsLst>
            <a:lin ang="228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773ED2-F372-BDF5-95D4-00063B698DE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53565" y="4214484"/>
            <a:ext cx="2820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1pPr>
          </a:lstStyle>
          <a:p>
            <a:r>
              <a:rPr lang="zh-CN" altLang="en-US" dirty="0"/>
              <a:t>行业与市场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C58B7F1-E2F7-B952-8CB3-AFCB46017FF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57460" y="1515407"/>
            <a:ext cx="1654620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195FEF"/>
                </a:solidFill>
                <a:effectLst/>
                <a:uLnTx/>
                <a:uFillTx/>
                <a:latin typeface="MiSans Bold" panose="00000800000000000000" charset="-122"/>
                <a:ea typeface="MiSans Bold" panose="00000800000000000000" charset="-122"/>
                <a:cs typeface="+mn-cs"/>
              </a:rPr>
              <a:t>02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AF13AF1-1821-8403-B92C-BDDF15F7C8A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99796" y="2836355"/>
            <a:ext cx="426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rPr>
              <a:t> 第二部分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43E3967-3F55-7EE0-B333-E908C8D268EE}"/>
              </a:ext>
            </a:extLst>
          </p:cNvPr>
          <p:cNvGrpSpPr/>
          <p:nvPr/>
        </p:nvGrpSpPr>
        <p:grpSpPr>
          <a:xfrm>
            <a:off x="1853565" y="3867785"/>
            <a:ext cx="5143500" cy="95250"/>
            <a:chOff x="3513" y="5250"/>
            <a:chExt cx="8100" cy="150"/>
          </a:xfrm>
        </p:grpSpPr>
        <p:grpSp>
          <p:nvGrpSpPr>
            <p:cNvPr id="15" name="图形">
              <a:extLst>
                <a:ext uri="{FF2B5EF4-FFF2-40B4-BE49-F238E27FC236}">
                  <a16:creationId xmlns:a16="http://schemas.microsoft.com/office/drawing/2014/main" id="{A04DAFBF-1F50-EC75-5293-95BEC8A063A3}"/>
                </a:ext>
              </a:extLst>
            </p:cNvPr>
            <p:cNvGrpSpPr/>
            <p:nvPr/>
          </p:nvGrpSpPr>
          <p:grpSpPr>
            <a:xfrm>
              <a:off x="10955" y="5250"/>
              <a:ext cx="658" cy="150"/>
              <a:chOff x="9270" y="2823"/>
              <a:chExt cx="799" cy="182"/>
            </a:xfrm>
            <a:solidFill>
              <a:schemeClr val="bg1"/>
            </a:solidFill>
          </p:grpSpPr>
          <p:sp>
            <p:nvSpPr>
              <p:cNvPr id="31" name="图形">
                <a:extLst>
                  <a:ext uri="{FF2B5EF4-FFF2-40B4-BE49-F238E27FC236}">
                    <a16:creationId xmlns:a16="http://schemas.microsoft.com/office/drawing/2014/main" id="{ACE7DD55-8427-5AB4-F3DB-66505E7454D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270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32" name="图形">
                <a:extLst>
                  <a:ext uri="{FF2B5EF4-FFF2-40B4-BE49-F238E27FC236}">
                    <a16:creationId xmlns:a16="http://schemas.microsoft.com/office/drawing/2014/main" id="{9753F03D-AA3B-E5B7-7F48-27434E74977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578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17" name="图形">
                <a:extLst>
                  <a:ext uri="{FF2B5EF4-FFF2-40B4-BE49-F238E27FC236}">
                    <a16:creationId xmlns:a16="http://schemas.microsoft.com/office/drawing/2014/main" id="{714FC789-E27E-F894-89AD-EDF57AF57279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887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</p:grpSp>
        <p:cxnSp>
          <p:nvCxnSpPr>
            <p:cNvPr id="46" name="图形">
              <a:extLst>
                <a:ext uri="{FF2B5EF4-FFF2-40B4-BE49-F238E27FC236}">
                  <a16:creationId xmlns:a16="http://schemas.microsoft.com/office/drawing/2014/main" id="{E864BB50-9899-19AB-8E09-DF63C14E7CAD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13" y="5325"/>
              <a:ext cx="6931" cy="0"/>
            </a:xfrm>
            <a:prstGeom prst="line">
              <a:avLst/>
            </a:prstGeom>
            <a:ln w="31750">
              <a:gradFill>
                <a:gsLst>
                  <a:gs pos="0">
                    <a:srgbClr val="457FE5"/>
                  </a:gs>
                  <a:gs pos="100000">
                    <a:srgbClr val="2362EA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43E5E981-3281-9389-070A-288A3F965BD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7420" y="1383665"/>
            <a:ext cx="1219835" cy="1219835"/>
          </a:xfrm>
          <a:prstGeom prst="ellipse">
            <a:avLst/>
          </a:prstGeom>
          <a:noFill/>
          <a:ln>
            <a:solidFill>
              <a:srgbClr val="195FEF">
                <a:alpha val="36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136458"/>
      </p:ext>
    </p:extLst>
  </p:cSld>
  <p:clrMapOvr>
    <a:masterClrMapping/>
  </p:clrMapOvr>
  <p:transition advTm="2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A2DE3-66B3-F9DD-6FF0-0D610B4B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E996B5-E76A-A655-07E4-A89B1D307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3A0B0BA-5224-89AC-034D-579FA17C1A4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8C6AD0F-8565-97B5-EC17-5EB196715B35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F966359A-0A7D-9ECC-5CFA-86E212CD38AA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D5FF6E4-5CB9-2DFC-B49B-2ACAE3D9D214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FA6C8A3-A2D0-55A3-8339-495C2250F920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08C75A67-0CE4-55E4-8744-5A308793D4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A85F0EA1-A988-F4C9-E71B-FD30D716369B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行业背景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EFF6D931-D3C6-AB9F-BFAD-87DC54B1EE8F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28">
            <a:extLst>
              <a:ext uri="{FF2B5EF4-FFF2-40B4-BE49-F238E27FC236}">
                <a16:creationId xmlns:a16="http://schemas.microsoft.com/office/drawing/2014/main" id="{CA25847B-72E9-D6E1-18D9-D23D76153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65313"/>
            <a:ext cx="77279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latin typeface="DengXian" panose="02010600030101010101" pitchFamily="2" charset="-122"/>
                <a:ea typeface="微软雅黑" panose="020B0503020204020204" pitchFamily="34" charset="-122"/>
              </a:rPr>
              <a:t>行业政策、行业现状与趋势、行业规模</a:t>
            </a:r>
          </a:p>
        </p:txBody>
      </p:sp>
    </p:spTree>
    <p:extLst>
      <p:ext uri="{BB962C8B-B14F-4D97-AF65-F5344CB8AC3E}">
        <p14:creationId xmlns:p14="http://schemas.microsoft.com/office/powerpoint/2010/main" val="3924477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E"/>
            </a:gs>
            <a:gs pos="95000">
              <a:srgbClr val="DFEEFE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DC080-1ADC-E2F1-8A31-1D48E4181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D7A50F-E70C-B0A9-88FE-9BE28A49D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476" y="127161"/>
            <a:ext cx="1873250" cy="5819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9626106-8ABA-5E3B-253A-B643D696D3B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03823" y="289430"/>
            <a:ext cx="3997676" cy="599687"/>
            <a:chOff x="-239345" y="261046"/>
            <a:chExt cx="3997676" cy="5996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7C7D801-1B7C-72CE-E142-7645D2CDF328}"/>
                </a:ext>
              </a:extLst>
            </p:cNvPr>
            <p:cNvGrpSpPr/>
            <p:nvPr/>
          </p:nvGrpSpPr>
          <p:grpSpPr>
            <a:xfrm>
              <a:off x="-239345" y="261046"/>
              <a:ext cx="3997676" cy="599687"/>
              <a:chOff x="-188544" y="261046"/>
              <a:chExt cx="3997676" cy="599687"/>
            </a:xfrm>
          </p:grpSpPr>
          <p:sp>
            <p:nvSpPr>
              <p:cNvPr id="7" name="梯形 6">
                <a:extLst>
                  <a:ext uri="{FF2B5EF4-FFF2-40B4-BE49-F238E27FC236}">
                    <a16:creationId xmlns:a16="http://schemas.microsoft.com/office/drawing/2014/main" id="{C25749D0-3C54-CEBE-BDB3-CB05CB5A4D55}"/>
                  </a:ext>
                </a:extLst>
              </p:cNvPr>
              <p:cNvSpPr/>
              <p:nvPr/>
            </p:nvSpPr>
            <p:spPr>
              <a:xfrm flipV="1">
                <a:off x="-163316" y="261046"/>
                <a:ext cx="3951513" cy="584200"/>
              </a:xfrm>
              <a:prstGeom prst="trapezoid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A20979-F403-9B56-531D-6B1E05C89EB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4511046" flipV="1">
                <a:off x="-454182" y="549375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FEE5340-216F-9DC6-7FE7-F1E3ABC4E35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088954">
                <a:off x="3497775" y="543797"/>
                <a:ext cx="576996" cy="45719"/>
              </a:xfrm>
              <a:prstGeom prst="rect">
                <a:avLst/>
              </a:prstGeom>
              <a:gradFill>
                <a:gsLst>
                  <a:gs pos="18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4200000" scaled="0"/>
              </a:gradFill>
              <a:ln w="8030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1">
                    <a:lumMod val="20000"/>
                    <a:lumOff val="80000"/>
                    <a:alpha val="40000"/>
                  </a:schemeClr>
                </a:outerShdw>
              </a:effectLst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0"/>
                    </a:srgbClr>
                  </a:solidFill>
                  <a:effectLst/>
                  <a:uLnTx/>
                  <a:uFillTx/>
                  <a:latin typeface="思源黑体旧字形 Light"/>
                  <a:cs typeface="思源黑体 CN Medium" panose="020B0600000000000000" charset="-122"/>
                </a:endParaRPr>
              </a:p>
            </p:txBody>
          </p:sp>
        </p:grpSp>
        <p:pic>
          <p:nvPicPr>
            <p:cNvPr id="5" name="Picture 2" descr="查看图片">
              <a:extLst>
                <a:ext uri="{FF2B5EF4-FFF2-40B4-BE49-F238E27FC236}">
                  <a16:creationId xmlns:a16="http://schemas.microsoft.com/office/drawing/2014/main" id="{D761A78C-E66E-C997-49BC-FEE358CAA6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 t="16481" r="10926" b="20740"/>
            <a:stretch>
              <a:fillRect/>
            </a:stretch>
          </p:blipFill>
          <p:spPr bwMode="auto">
            <a:xfrm>
              <a:off x="278789" y="337184"/>
              <a:ext cx="557393" cy="4665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CF24BE32-6A37-6ABD-64CB-F084AB2EDEA0}"/>
                </a:ext>
              </a:extLst>
            </p:cNvPr>
            <p:cNvSpPr txBox="1"/>
            <p:nvPr/>
          </p:nvSpPr>
          <p:spPr>
            <a:xfrm>
              <a:off x="890187" y="285017"/>
              <a:ext cx="1791054" cy="567232"/>
            </a:xfrm>
            <a:prstGeom prst="rect">
              <a:avLst/>
            </a:prstGeom>
            <a:noFill/>
            <a:effectLst/>
          </p:spPr>
          <p:txBody>
            <a:bodyPr wrap="none" lIns="74066" tIns="37033" rIns="74066" bIns="37033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95FE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黑体 CN Medium" panose="020B0600000000000000" charset="-122"/>
                </a:rPr>
                <a:t>问题洞察</a:t>
              </a:r>
            </a:p>
          </p:txBody>
        </p:sp>
      </p:grpSp>
      <p:cxnSp>
        <p:nvCxnSpPr>
          <p:cNvPr id="10" name="直接连接符 51">
            <a:extLst>
              <a:ext uri="{FF2B5EF4-FFF2-40B4-BE49-F238E27FC236}">
                <a16:creationId xmlns:a16="http://schemas.microsoft.com/office/drawing/2014/main" id="{90082927-3F3C-904D-4F7F-1F757025754D}"/>
              </a:ext>
            </a:extLst>
          </p:cNvPr>
          <p:cNvCxnSpPr/>
          <p:nvPr/>
        </p:nvCxnSpPr>
        <p:spPr>
          <a:xfrm>
            <a:off x="792480" y="872341"/>
            <a:ext cx="11390630" cy="0"/>
          </a:xfrm>
          <a:prstGeom prst="line">
            <a:avLst/>
          </a:prstGeom>
          <a:ln>
            <a:solidFill>
              <a:srgbClr val="007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8">
            <a:extLst>
              <a:ext uri="{FF2B5EF4-FFF2-40B4-BE49-F238E27FC236}">
                <a16:creationId xmlns:a16="http://schemas.microsoft.com/office/drawing/2014/main" id="{F7D6D47B-9C05-4346-B36D-E22DB36A7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874838"/>
            <a:ext cx="9482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latin typeface="DengXian" panose="02010600030101010101" pitchFamily="2" charset="-122"/>
                <a:ea typeface="微软雅黑" panose="020B0503020204020204" pitchFamily="34" charset="-122"/>
              </a:rPr>
              <a:t>行业痛点（有真实案例或数据支撑）</a:t>
            </a:r>
            <a:endParaRPr lang="en-US" altLang="zh-CN" sz="1600" dirty="0">
              <a:latin typeface="DengXian" panose="02010600030101010101" pitchFamily="2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latin typeface="DengXian" panose="02010600030101010101" pitchFamily="2" charset="-122"/>
                <a:ea typeface="微软雅黑" panose="020B0503020204020204" pitchFamily="34" charset="-122"/>
              </a:rPr>
              <a:t>机会窗口（人工智能技术带来的新可能）</a:t>
            </a:r>
          </a:p>
        </p:txBody>
      </p:sp>
    </p:spTree>
    <p:extLst>
      <p:ext uri="{BB962C8B-B14F-4D97-AF65-F5344CB8AC3E}">
        <p14:creationId xmlns:p14="http://schemas.microsoft.com/office/powerpoint/2010/main" val="4175917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D34A-0EFD-16F3-1B1D-DFE49844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private/var/folders/_9/gx9m_t3n79dgn7c6bd6mmqk00000gn/T/com.kingsoft.wpsoffice.mac/picturecompress_20250826153236/output_1.pngoutput_1">
            <a:extLst>
              <a:ext uri="{FF2B5EF4-FFF2-40B4-BE49-F238E27FC236}">
                <a16:creationId xmlns:a16="http://schemas.microsoft.com/office/drawing/2014/main" id="{61305033-FDA1-DFD9-1B40-25379A69B9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1270"/>
            <a:ext cx="12192635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D1A46C7-52D2-0DCA-EFF7-6F0A323117BB}"/>
              </a:ext>
            </a:extLst>
          </p:cNvPr>
          <p:cNvSpPr/>
          <p:nvPr/>
        </p:nvSpPr>
        <p:spPr>
          <a:xfrm>
            <a:off x="-635" y="-1270"/>
            <a:ext cx="12191365" cy="6859270"/>
          </a:xfrm>
          <a:prstGeom prst="rect">
            <a:avLst/>
          </a:prstGeom>
          <a:gradFill>
            <a:gsLst>
              <a:gs pos="0">
                <a:srgbClr val="CFE3FB"/>
              </a:gs>
              <a:gs pos="90000">
                <a:srgbClr val="F1F8FD">
                  <a:alpha val="38000"/>
                </a:srgbClr>
              </a:gs>
            </a:gsLst>
            <a:lin ang="228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D0A82E-EDCE-3AEE-C8B2-1A8DDD7B811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53565" y="4268187"/>
            <a:ext cx="5763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1pPr>
          </a:lstStyle>
          <a:p>
            <a:r>
              <a:rPr lang="zh-CN" altLang="en-US" dirty="0"/>
              <a:t>技术与产品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74C75FB2-34CD-D223-CF3B-CEBE0F23993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57460" y="1515407"/>
            <a:ext cx="1654620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195FEF"/>
                </a:solidFill>
                <a:effectLst/>
                <a:uLnTx/>
                <a:uFillTx/>
                <a:latin typeface="MiSans Bold" panose="00000800000000000000" charset="-122"/>
                <a:ea typeface="MiSans Bold" panose="00000800000000000000" charset="-122"/>
                <a:cs typeface="+mn-cs"/>
              </a:rPr>
              <a:t>03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D18AEAD-ECAD-B67C-1DEE-34948001B2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99796" y="2836355"/>
            <a:ext cx="426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 Medium" panose="00000600000000000000" charset="-122"/>
                <a:ea typeface="MiSans Medium" panose="00000600000000000000" charset="-122"/>
                <a:cs typeface="+mn-cs"/>
              </a:rPr>
              <a:t> 第三部分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0E8D4EF-1424-4B89-0D32-BB3C27A3A17E}"/>
              </a:ext>
            </a:extLst>
          </p:cNvPr>
          <p:cNvGrpSpPr/>
          <p:nvPr/>
        </p:nvGrpSpPr>
        <p:grpSpPr>
          <a:xfrm>
            <a:off x="1853565" y="3867785"/>
            <a:ext cx="5143500" cy="95250"/>
            <a:chOff x="3513" y="5250"/>
            <a:chExt cx="8100" cy="150"/>
          </a:xfrm>
        </p:grpSpPr>
        <p:grpSp>
          <p:nvGrpSpPr>
            <p:cNvPr id="15" name="图形">
              <a:extLst>
                <a:ext uri="{FF2B5EF4-FFF2-40B4-BE49-F238E27FC236}">
                  <a16:creationId xmlns:a16="http://schemas.microsoft.com/office/drawing/2014/main" id="{5AFE4E53-E06C-9D16-DBB6-9A38D74E5777}"/>
                </a:ext>
              </a:extLst>
            </p:cNvPr>
            <p:cNvGrpSpPr/>
            <p:nvPr/>
          </p:nvGrpSpPr>
          <p:grpSpPr>
            <a:xfrm>
              <a:off x="10955" y="5250"/>
              <a:ext cx="658" cy="150"/>
              <a:chOff x="9270" y="2823"/>
              <a:chExt cx="799" cy="182"/>
            </a:xfrm>
            <a:solidFill>
              <a:schemeClr val="bg1"/>
            </a:solidFill>
          </p:grpSpPr>
          <p:sp>
            <p:nvSpPr>
              <p:cNvPr id="31" name="图形">
                <a:extLst>
                  <a:ext uri="{FF2B5EF4-FFF2-40B4-BE49-F238E27FC236}">
                    <a16:creationId xmlns:a16="http://schemas.microsoft.com/office/drawing/2014/main" id="{EEAA218E-6177-EB04-D1CE-604E2613ADE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270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32" name="图形">
                <a:extLst>
                  <a:ext uri="{FF2B5EF4-FFF2-40B4-BE49-F238E27FC236}">
                    <a16:creationId xmlns:a16="http://schemas.microsoft.com/office/drawing/2014/main" id="{EA340CAE-DEB9-1750-EB27-C7A135371C7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578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  <p:sp>
            <p:nvSpPr>
              <p:cNvPr id="17" name="图形">
                <a:extLst>
                  <a:ext uri="{FF2B5EF4-FFF2-40B4-BE49-F238E27FC236}">
                    <a16:creationId xmlns:a16="http://schemas.microsoft.com/office/drawing/2014/main" id="{707AD6E0-81E7-30EB-86D0-E2207D6D565E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887" y="2823"/>
                <a:ext cx="183" cy="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-简" panose="02000000000000000000" charset="-122"/>
                  <a:ea typeface="黑体-简" panose="02000000000000000000" charset="-122"/>
                  <a:cs typeface="黑体-简" panose="02000000000000000000" charset="-122"/>
                </a:endParaRPr>
              </a:p>
            </p:txBody>
          </p:sp>
        </p:grpSp>
        <p:cxnSp>
          <p:nvCxnSpPr>
            <p:cNvPr id="46" name="图形">
              <a:extLst>
                <a:ext uri="{FF2B5EF4-FFF2-40B4-BE49-F238E27FC236}">
                  <a16:creationId xmlns:a16="http://schemas.microsoft.com/office/drawing/2014/main" id="{DB72FF49-51CF-B843-F3D4-B652DD31168F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13" y="5325"/>
              <a:ext cx="6931" cy="0"/>
            </a:xfrm>
            <a:prstGeom prst="line">
              <a:avLst/>
            </a:prstGeom>
            <a:ln w="31750">
              <a:gradFill>
                <a:gsLst>
                  <a:gs pos="0">
                    <a:srgbClr val="457FE5"/>
                  </a:gs>
                  <a:gs pos="100000">
                    <a:srgbClr val="2362EA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76DBF705-1C2C-4244-EA73-FFDF7608DFC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7420" y="1383665"/>
            <a:ext cx="1219835" cy="1219835"/>
          </a:xfrm>
          <a:prstGeom prst="ellipse">
            <a:avLst/>
          </a:prstGeom>
          <a:noFill/>
          <a:ln>
            <a:solidFill>
              <a:srgbClr val="195FEF">
                <a:alpha val="36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旧字形 Ligh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213331"/>
      </p:ext>
    </p:extLst>
  </p:cSld>
  <p:clrMapOvr>
    <a:masterClrMapping/>
  </p:clrMapOvr>
  <p:transition advTm="2000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1419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195FEF"/>
      </a:accent1>
      <a:accent2>
        <a:srgbClr val="288DFC"/>
      </a:accent2>
      <a:accent3>
        <a:srgbClr val="195FEF"/>
      </a:accent3>
      <a:accent4>
        <a:srgbClr val="288DFC"/>
      </a:accent4>
      <a:accent5>
        <a:srgbClr val="195FEF"/>
      </a:accent5>
      <a:accent6>
        <a:srgbClr val="288DFC"/>
      </a:accent6>
      <a:hlink>
        <a:srgbClr val="195FEF"/>
      </a:hlink>
      <a:folHlink>
        <a:srgbClr val="288DFC"/>
      </a:folHlink>
    </a:clrScheme>
    <a:fontScheme name="自定义 9">
      <a:majorFont>
        <a:latin typeface="思源黑体旧字形 Light"/>
        <a:ea typeface="思源黑体旧字形 Light"/>
        <a:cs typeface=""/>
      </a:majorFont>
      <a:minorFont>
        <a:latin typeface="思源黑体旧字形 Light"/>
        <a:ea typeface="思源黑体旧字形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10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11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12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2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3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4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5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6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7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8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ppt/theme/themeOverride9.xml><?xml version="1.0" encoding="utf-8"?>
<a:themeOverride xmlns:a="http://schemas.openxmlformats.org/drawingml/2006/main">
  <a:clrScheme name="自定义 1419">
    <a:dk1>
      <a:srgbClr val="000000"/>
    </a:dk1>
    <a:lt1>
      <a:srgbClr val="FFFFFF"/>
    </a:lt1>
    <a:dk2>
      <a:srgbClr val="0F1423"/>
    </a:dk2>
    <a:lt2>
      <a:srgbClr val="FFFFFF"/>
    </a:lt2>
    <a:accent1>
      <a:srgbClr val="195FEF"/>
    </a:accent1>
    <a:accent2>
      <a:srgbClr val="288DFC"/>
    </a:accent2>
    <a:accent3>
      <a:srgbClr val="195FEF"/>
    </a:accent3>
    <a:accent4>
      <a:srgbClr val="288DFC"/>
    </a:accent4>
    <a:accent5>
      <a:srgbClr val="195FEF"/>
    </a:accent5>
    <a:accent6>
      <a:srgbClr val="288DFC"/>
    </a:accent6>
    <a:hlink>
      <a:srgbClr val="195FEF"/>
    </a:hlink>
    <a:folHlink>
      <a:srgbClr val="288DF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4885</TotalTime>
  <Words>305</Words>
  <Application>Microsoft Macintosh PowerPoint</Application>
  <PresentationFormat>宽屏</PresentationFormat>
  <Paragraphs>62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DengXian</vt:lpstr>
      <vt:lpstr>DengXian Light</vt:lpstr>
      <vt:lpstr>黑体-简</vt:lpstr>
      <vt:lpstr>思源黑体 CN Medium</vt:lpstr>
      <vt:lpstr>思源黑体旧字形 Light</vt:lpstr>
      <vt:lpstr>思源宋体 CN</vt:lpstr>
      <vt:lpstr>思源宋体 CN Heavy</vt:lpstr>
      <vt:lpstr>微软雅黑</vt:lpstr>
      <vt:lpstr>MiSans Bold</vt:lpstr>
      <vt:lpstr>MiSans Medium</vt:lpstr>
      <vt:lpstr>Arial</vt:lpstr>
      <vt:lpstr>Calibri</vt:lpstr>
      <vt:lpstr>Calibri Light</vt:lpstr>
      <vt:lpstr>Times New Roman</vt:lpstr>
      <vt:lpstr>Wingdings</vt:lpstr>
      <vt:lpstr>Office 主题​​</vt:lpstr>
      <vt:lpstr>Office Theme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晓琛 魏</cp:lastModifiedBy>
  <cp:revision>78</cp:revision>
  <dcterms:created xsi:type="dcterms:W3CDTF">2018-03-14T08:31:54Z</dcterms:created>
  <dcterms:modified xsi:type="dcterms:W3CDTF">2026-02-28T00:59:06Z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2052-11.1.0.9198</vt:lpwstr>
  </property>
</Properties>
</file>